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1" r:id="rId5"/>
    <p:sldMasterId id="2147483697" r:id="rId6"/>
    <p:sldMasterId id="2147483721" r:id="rId7"/>
    <p:sldMasterId id="2147483726" r:id="rId8"/>
  </p:sldMasterIdLst>
  <p:notesMasterIdLst>
    <p:notesMasterId r:id="rId10"/>
  </p:notesMasterIdLst>
  <p:handoutMasterIdLst>
    <p:handoutMasterId r:id="rId11"/>
  </p:handoutMasterIdLst>
  <p:sldIdLst>
    <p:sldId id="259" r:id="rId9"/>
  </p:sldIdLst>
  <p:sldSz cx="9144000" cy="5143500" type="screen16x9"/>
  <p:notesSz cx="6797675" cy="9926638"/>
  <p:custDataLst>
    <p:tags r:id="rId1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AFAE9F"/>
    <a:srgbClr val="505050"/>
    <a:srgbClr val="E3C0BB"/>
    <a:srgbClr val="3C3C3C"/>
    <a:srgbClr val="555146"/>
    <a:srgbClr val="C60219"/>
    <a:srgbClr val="8E8D86"/>
    <a:srgbClr val="C5C0B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>
      <p:cViewPr varScale="1">
        <p:scale>
          <a:sx n="152" d="100"/>
          <a:sy n="152" d="100"/>
        </p:scale>
        <p:origin x="366" y="15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7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sz="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8A9999AE-75AC-4175-A26A-3C5FD28AED21}" type="datetimeFigureOut">
              <a:rPr lang="de-CH" sz="800">
                <a:latin typeface="Arial" pitchFamily="34" charset="0"/>
                <a:cs typeface="Arial" pitchFamily="34" charset="0"/>
              </a:rPr>
              <a:pPr algn="r"/>
              <a:t>12.02.2024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de-CH" sz="8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algn="r"/>
            <a:fld id="{BCF23F0F-06B6-43D9-8985-6C3F06C46DE0}" type="slidenum">
              <a:rPr lang="de-CH" sz="800">
                <a:latin typeface="Arial" pitchFamily="34" charset="0"/>
                <a:cs typeface="Arial" pitchFamily="34" charset="0"/>
              </a:rPr>
              <a:pPr algn="r"/>
              <a:t>‹Nr.›</a:t>
            </a:fld>
            <a:endParaRPr lang="de-CH" sz="8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33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latin typeface="+mn-lt"/>
              </a:defRPr>
            </a:lvl1pPr>
          </a:lstStyle>
          <a:p>
            <a:fld id="{F9C31815-B615-445E-878D-971B73AC9D4D}" type="datetimeFigureOut">
              <a:rPr lang="de-CH" smtClean="0"/>
              <a:pPr/>
              <a:t>12.02.2024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latin typeface="+mn-lt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latin typeface="+mn-lt"/>
              </a:defRPr>
            </a:lvl1pPr>
          </a:lstStyle>
          <a:p>
            <a:fld id="{95A26A89-F614-4F4F-A7ED-FFD8BF2A4D7B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95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sgr.ch/" TargetMode="Externa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1 Startfolie KS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1"/>
          <p:cNvSpPr>
            <a:spLocks noGrp="1"/>
          </p:cNvSpPr>
          <p:nvPr>
            <p:ph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6" name="Titelplatzhalter 3"/>
          <p:cNvSpPr>
            <a:spLocks noGrp="1"/>
          </p:cNvSpPr>
          <p:nvPr>
            <p:ph type="title"/>
          </p:nvPr>
        </p:nvSpPr>
        <p:spPr>
          <a:xfrm>
            <a:off x="179512" y="2499742"/>
            <a:ext cx="686931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de-DE" smtClean="0"/>
              <a:t>Titelmasterformat durch Klicken bearbeiten</a:t>
            </a:r>
            <a:endParaRPr lang="de-DE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93176"/>
            <a:ext cx="7048830" cy="307877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 smtClean="0"/>
              <a:t>Veranstaltung / Datum</a:t>
            </a:r>
          </a:p>
          <a:p>
            <a:pPr lvl="0"/>
            <a:r>
              <a:rPr lang="de-DE" dirty="0" smtClean="0"/>
              <a:t>Referent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2211710"/>
            <a:ext cx="7048830" cy="2160240"/>
          </a:xfrm>
          <a:noFill/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pPr lvl="0"/>
            <a:r>
              <a:rPr lang="de-DE" dirty="0" smtClean="0"/>
              <a:t>Präsentationstitel als eindeutiger Satz auf maximal drei Zeilen</a:t>
            </a:r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137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9_Trennfolie / Untertitel 9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35073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1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/>
          </p:nvPr>
        </p:nvSpPr>
        <p:spPr>
          <a:xfrm>
            <a:off x="179512" y="1065845"/>
            <a:ext cx="8784975" cy="3744416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solidFill>
                  <a:srgbClr val="555146"/>
                </a:solidFill>
              </a:defRPr>
            </a:lvl2pPr>
            <a:lvl3pPr marL="714375" indent="0">
              <a:buFont typeface="Arial" pitchFamily="34" charset="0"/>
              <a:buNone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  <a:p>
            <a:pPr lvl="0"/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8577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2_Aufzählung und Inhal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179512" y="1059582"/>
            <a:ext cx="4464496" cy="3672407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4716016" y="1059582"/>
            <a:ext cx="4248470" cy="36724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 smtClean="0"/>
              <a:t>Inhalt einfügen (Tabelle, Grafik, Bild)</a:t>
            </a:r>
            <a:endParaRPr lang="de-CH" dirty="0"/>
          </a:p>
        </p:txBody>
      </p:sp>
      <p:sp>
        <p:nvSpPr>
          <p:cNvPr id="9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953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3_Aufzählung und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61880" y="1115566"/>
            <a:ext cx="4302605" cy="3688431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30" hasCustomPrompt="1"/>
          </p:nvPr>
        </p:nvSpPr>
        <p:spPr>
          <a:xfrm>
            <a:off x="179512" y="1115566"/>
            <a:ext cx="4357391" cy="36884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CH" dirty="0" smtClean="0"/>
              <a:t>Inhalt einfügen (Tabelle, Grafik, Bild)</a:t>
            </a:r>
            <a:endParaRPr lang="de-CH" dirty="0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144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4_Aufzählung und 3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sz="quarter" idx="24" hasCustomPrompt="1"/>
          </p:nvPr>
        </p:nvSpPr>
        <p:spPr>
          <a:xfrm>
            <a:off x="4697885" y="1115566"/>
            <a:ext cx="4266601" cy="3688432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baseline="0">
                <a:solidFill>
                  <a:srgbClr val="505050"/>
                </a:solidFill>
              </a:defRPr>
            </a:lvl1pPr>
            <a:lvl2pPr marL="714375" indent="-360000">
              <a:spcBef>
                <a:spcPts val="0"/>
              </a:spcBef>
              <a:buFont typeface="Arial" panose="020B0604020202020204" pitchFamily="34" charset="0"/>
              <a:buChar char="•"/>
              <a:defRPr sz="2000">
                <a:solidFill>
                  <a:srgbClr val="555146"/>
                </a:solidFill>
              </a:defRPr>
            </a:lvl2pPr>
            <a:lvl3pPr marL="107632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3pPr>
            <a:lvl4pPr marL="1438275" indent="-361950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4pPr>
            <a:lvl5pPr marL="1790700" indent="-352425">
              <a:buFont typeface="Arial" pitchFamily="34" charset="0"/>
              <a:buChar char="•"/>
              <a:defRPr sz="2000">
                <a:solidFill>
                  <a:srgbClr val="555146"/>
                </a:solidFill>
              </a:defRPr>
            </a:lvl5pPr>
          </a:lstStyle>
          <a:p>
            <a:pPr lvl="0"/>
            <a:r>
              <a:rPr lang="de-CH" dirty="0"/>
              <a:t>Aufzählungen werden nach Möglichkeit in einer Ebene dargestellt und mit maximal zwei Zeilen pro Ebene.</a:t>
            </a:r>
          </a:p>
          <a:p>
            <a:pPr lvl="0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0"/>
            <a:endParaRPr lang="de-CH" dirty="0"/>
          </a:p>
          <a:p>
            <a:pPr lvl="8"/>
            <a:endParaRPr lang="de-CH" dirty="0"/>
          </a:p>
          <a:p>
            <a:pPr lvl="0"/>
            <a:endParaRPr lang="de-CH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179512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179512" y="2947512"/>
            <a:ext cx="4359968" cy="1856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2451247" y="1115566"/>
            <a:ext cx="2088233" cy="16719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tx1"/>
                </a:solidFill>
              </a:defRPr>
            </a:lvl1pPr>
          </a:lstStyle>
          <a:p>
            <a:r>
              <a:rPr lang="de-CH" dirty="0" smtClean="0"/>
              <a:t>Bild einfügen</a:t>
            </a:r>
            <a:endParaRPr lang="de-CH" dirty="0"/>
          </a:p>
        </p:txBody>
      </p:sp>
      <p:sp>
        <p:nvSpPr>
          <p:cNvPr id="14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79512" y="195486"/>
            <a:ext cx="6624373" cy="76004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2880"/>
              </a:lnSpc>
              <a:spcBef>
                <a:spcPts val="0"/>
              </a:spcBef>
              <a:buNone/>
              <a:defRPr sz="2400" b="1" baseline="0">
                <a:solidFill>
                  <a:srgbClr val="282828"/>
                </a:solidFill>
              </a:defRPr>
            </a:lvl1pPr>
          </a:lstStyle>
          <a:p>
            <a:r>
              <a:rPr lang="de-CH" dirty="0" smtClean="0"/>
              <a:t>Folientitel enthält die Aussage auf maximal zwei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0277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 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 userDrawn="1"/>
        </p:nvSpPr>
        <p:spPr>
          <a:xfrm>
            <a:off x="354320" y="3507854"/>
            <a:ext cx="8352928" cy="9361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1600" noProof="0" dirty="0" smtClean="0">
                <a:solidFill>
                  <a:srgbClr val="505050"/>
                </a:solidFill>
              </a:rPr>
              <a:t>Kantonsspital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 Graubünden</a:t>
            </a:r>
            <a:r>
              <a:rPr lang="de-CH" sz="1600" noProof="0" dirty="0" smtClean="0">
                <a:solidFill>
                  <a:srgbClr val="505050"/>
                </a:solidFill>
              </a:rPr>
              <a:t>	</a:t>
            </a:r>
            <a:endParaRPr lang="de-CH" sz="1600" noProof="0" dirty="0">
              <a:solidFill>
                <a:srgbClr val="505050"/>
              </a:solidFill>
            </a:endParaRPr>
          </a:p>
          <a:p>
            <a:pPr>
              <a:tabLst>
                <a:tab pos="2871788" algn="l"/>
              </a:tabLst>
            </a:pPr>
            <a:r>
              <a:rPr lang="de-CH" sz="1600" baseline="0" noProof="0" dirty="0" err="1" smtClean="0">
                <a:solidFill>
                  <a:srgbClr val="505050"/>
                </a:solidFill>
              </a:rPr>
              <a:t>Loëstrasse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 170</a:t>
            </a:r>
          </a:p>
          <a:p>
            <a:pPr>
              <a:tabLst>
                <a:tab pos="2871788" algn="l"/>
              </a:tabLst>
            </a:pPr>
            <a:r>
              <a:rPr lang="de-CH" sz="1600" baseline="0" noProof="0" dirty="0" smtClean="0">
                <a:solidFill>
                  <a:srgbClr val="505050"/>
                </a:solidFill>
              </a:rPr>
              <a:t>7000 Chur	</a:t>
            </a:r>
          </a:p>
          <a:p>
            <a:pPr>
              <a:tabLst>
                <a:tab pos="2871788" algn="l"/>
              </a:tabLst>
            </a:pPr>
            <a:r>
              <a:rPr lang="de-CH" sz="1600" kern="1200" baseline="0" noProof="0" dirty="0" smtClean="0">
                <a:solidFill>
                  <a:srgbClr val="505050"/>
                </a:solidFill>
                <a:latin typeface="+mn-lt"/>
                <a:ea typeface="+mn-ea"/>
                <a:cs typeface="+mn-cs"/>
                <a:hlinkClick r:id="rId2"/>
              </a:rPr>
              <a:t>www.ksgr.ch</a:t>
            </a:r>
            <a:r>
              <a:rPr lang="de-CH" sz="1600" kern="1200" baseline="0" noProof="0" dirty="0" smtClean="0">
                <a:solidFill>
                  <a:srgbClr val="505050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CH" sz="1600" baseline="0" noProof="0" dirty="0" smtClean="0">
                <a:solidFill>
                  <a:srgbClr val="505050"/>
                </a:solidFill>
              </a:rPr>
              <a:t>	</a:t>
            </a:r>
            <a:endParaRPr lang="de-CH" sz="1600" baseline="0" noProof="0" dirty="0">
              <a:solidFill>
                <a:srgbClr val="505050"/>
              </a:solidFill>
            </a:endParaRPr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 hasCustomPrompt="1"/>
          </p:nvPr>
        </p:nvSpPr>
        <p:spPr>
          <a:xfrm>
            <a:off x="251520" y="2643657"/>
            <a:ext cx="5400675" cy="7202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505050"/>
                </a:solidFill>
              </a:defRPr>
            </a:lvl1pPr>
            <a:lvl2pPr>
              <a:defRPr sz="20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2000">
                <a:solidFill>
                  <a:srgbClr val="505050"/>
                </a:solidFill>
              </a:defRPr>
            </a:lvl4pPr>
            <a:lvl5pPr>
              <a:defRPr sz="2000">
                <a:solidFill>
                  <a:srgbClr val="505050"/>
                </a:solidFill>
              </a:defRPr>
            </a:lvl5pPr>
          </a:lstStyle>
          <a:p>
            <a:pPr lvl="0"/>
            <a:r>
              <a:rPr lang="de-DE" dirty="0" smtClean="0"/>
              <a:t>Vorname, Name des Autors verfassen</a:t>
            </a:r>
          </a:p>
          <a:p>
            <a:pPr lvl="0"/>
            <a:r>
              <a:rPr lang="de-DE" dirty="0" smtClean="0"/>
              <a:t>Funktion des Autors verfassen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347133" y="19379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tabLst>
                <a:tab pos="2871788" algn="l"/>
              </a:tabLst>
            </a:pPr>
            <a:r>
              <a:rPr lang="de-CH" sz="4000" b="1" noProof="0" dirty="0" smtClean="0">
                <a:solidFill>
                  <a:srgbClr val="282828"/>
                </a:solidFill>
              </a:rPr>
              <a:t>Herzlichen</a:t>
            </a:r>
            <a:r>
              <a:rPr lang="de-CH" sz="4000" b="1" baseline="0" noProof="0" dirty="0" smtClean="0">
                <a:solidFill>
                  <a:srgbClr val="282828"/>
                </a:solidFill>
              </a:rPr>
              <a:t> Dank</a:t>
            </a:r>
            <a:endParaRPr lang="de-CH" sz="4000" b="1" noProof="0" dirty="0" smtClean="0">
              <a:solidFill>
                <a:srgbClr val="282828"/>
              </a:solidFill>
            </a:endParaRPr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2597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1"/>
          <p:cNvSpPr txBox="1">
            <a:spLocks noChangeArrowheads="1"/>
          </p:cNvSpPr>
          <p:nvPr userDrawn="1"/>
        </p:nvSpPr>
        <p:spPr bwMode="auto">
          <a:xfrm>
            <a:off x="373311" y="3435846"/>
            <a:ext cx="842486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eaLnBrk="1" hangingPunct="1"/>
            <a:endParaRPr lang="de-CH" sz="35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  <a:p>
            <a:pPr algn="ctr" eaLnBrk="1" hangingPunct="1"/>
            <a:r>
              <a:rPr lang="de-CH" sz="1600" noProof="0" dirty="0" smtClean="0">
                <a:solidFill>
                  <a:srgbClr val="555146"/>
                </a:solidFill>
                <a:latin typeface="Arial" charset="0"/>
                <a:ea typeface="ＭＳ Ｐゴシック" pitchFamily="34" charset="-128"/>
              </a:rPr>
              <a:t>www.ksgr.ch</a:t>
            </a:r>
            <a:endParaRPr lang="de-CH" sz="1600" noProof="0" dirty="0">
              <a:solidFill>
                <a:srgbClr val="555146"/>
              </a:solidFill>
              <a:latin typeface="Arial" charset="0"/>
              <a:ea typeface="ＭＳ Ｐゴシック" pitchFamily="34" charset="-128"/>
            </a:endParaRPr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635646"/>
            <a:ext cx="5436096" cy="1249703"/>
          </a:xfrm>
          <a:prstGeom prst="rect">
            <a:avLst/>
          </a:prstGeom>
        </p:spPr>
      </p:pic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9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090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1_Trennfolie / Untertitel 1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27544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2_Trennfolie / Untertitel 2">
    <p:bg>
      <p:bgPr>
        <a:blipFill dpi="0" rotWithShape="1">
          <a:blip r:embed="rId2">
            <a:alphaModFix amt="3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45103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3_Trennfolie / Untertitel 3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69482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4_Trennfolie / Untertitel 4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8001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5_Trennfolie / Untertitel 5">
    <p:bg>
      <p:bgPr>
        <a:blipFill dpi="0" rotWithShape="1">
          <a:blip r:embed="rId2">
            <a:alphaModFix amt="30000"/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6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4364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6_Trennfolie / Untertitel 6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4953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7_Trennfolie / Untertitel 7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07006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8_Trennfolie / Untertitel 8"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4"/>
          <p:cNvSpPr txBox="1">
            <a:spLocks/>
          </p:cNvSpPr>
          <p:nvPr userDrawn="1"/>
        </p:nvSpPr>
        <p:spPr>
          <a:xfrm>
            <a:off x="360000" y="2859782"/>
            <a:ext cx="8388464" cy="1059783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CH" sz="3600" b="1" kern="1200" cap="all" baseline="0" dirty="0">
                <a:solidFill>
                  <a:srgbClr val="534C46"/>
                </a:solidFill>
                <a:latin typeface="Arial Black" pitchFamily="34" charset="0"/>
                <a:ea typeface="+mj-ea"/>
                <a:cs typeface="Arial Black" pitchFamily="34" charset="0"/>
              </a:defRPr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27"/>
          </p:nvPr>
        </p:nvSpPr>
        <p:spPr>
          <a:xfrm>
            <a:off x="8027999" y="4876005"/>
            <a:ext cx="936487" cy="180000"/>
          </a:xfrm>
        </p:spPr>
        <p:txBody>
          <a:bodyPr/>
          <a:lstStyle/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8"/>
          </p:nvPr>
        </p:nvSpPr>
        <p:spPr>
          <a:xfrm>
            <a:off x="179512" y="4876006"/>
            <a:ext cx="1620488" cy="180000"/>
          </a:xfrm>
        </p:spPr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51520" y="1635646"/>
            <a:ext cx="8640960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baseline="0">
                <a:solidFill>
                  <a:srgbClr val="282828"/>
                </a:solidFill>
                <a:latin typeface="Arial  "/>
              </a:defRPr>
            </a:lvl1pPr>
          </a:lstStyle>
          <a:p>
            <a:pPr>
              <a:defRPr/>
            </a:pPr>
            <a:r>
              <a:rPr lang="de-CH" dirty="0" smtClean="0"/>
              <a:t>Trennfolien enthalten durchgehenden Text auf maximal drei Zeilen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5320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395536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12.02.2024</a:t>
            </a:fld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16" y="339502"/>
            <a:ext cx="2448272" cy="56283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0" y="1293176"/>
            <a:ext cx="7048830" cy="3078774"/>
          </a:xfrm>
          <a:prstGeom prst="rect">
            <a:avLst/>
          </a:prstGeom>
          <a:solidFill>
            <a:srgbClr val="C60219"/>
          </a:solidFill>
        </p:spPr>
        <p:txBody>
          <a:bodyPr vert="horz" lIns="324000" tIns="45720" rIns="91440" bIns="45720" rtlCol="0">
            <a:normAutofit/>
          </a:bodyPr>
          <a:lstStyle/>
          <a:p>
            <a:pPr lvl="0"/>
            <a:endParaRPr lang="de-DE" dirty="0" smtClean="0"/>
          </a:p>
          <a:p>
            <a:pPr lvl="0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34759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000" kern="12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468000" y="48760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12.02.2024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7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6" r:id="rId8"/>
    <p:sldLayoutId id="2147483765" r:id="rId9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4873205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12.02.2024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85578" y="48732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7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70" r:id="rId2"/>
    <p:sldLayoutId id="2147483771" r:id="rId3"/>
    <p:sldLayoutId id="2147483769" r:id="rId4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12.02.2024</a:t>
            </a:fld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339502"/>
            <a:ext cx="1983393" cy="4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8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" y="4876006"/>
            <a:ext cx="144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94F6162D-03CF-496E-A2A6-C753C31345D5}" type="datetime1">
              <a:rPr lang="de-CH" smtClean="0"/>
              <a:pPr/>
              <a:t>12.02.2024</a:t>
            </a:fld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28000" y="4876005"/>
            <a:ext cx="6588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555146"/>
                </a:solidFill>
                <a:latin typeface="+mn-lt"/>
              </a:defRPr>
            </a:lvl1pPr>
          </a:lstStyle>
          <a:p>
            <a:fld id="{40C5FE49-9697-477B-A8DB-A6C6D6CEB684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20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24"/>
          </p:nvPr>
        </p:nvSpPr>
        <p:spPr>
          <a:xfrm>
            <a:off x="4697885" y="1115566"/>
            <a:ext cx="4266601" cy="1929259"/>
          </a:xfrm>
        </p:spPr>
        <p:txBody>
          <a:bodyPr/>
          <a:lstStyle/>
          <a:p>
            <a:r>
              <a:rPr lang="de-CH" sz="1700" dirty="0" smtClean="0"/>
              <a:t>Aktuell Wildwuchs der </a:t>
            </a:r>
            <a:r>
              <a:rPr lang="de-CH" sz="1700" dirty="0" err="1" smtClean="0"/>
              <a:t>PostgreSQL</a:t>
            </a:r>
            <a:r>
              <a:rPr lang="de-CH" sz="1700" dirty="0" smtClean="0"/>
              <a:t> DBs</a:t>
            </a:r>
          </a:p>
          <a:p>
            <a:r>
              <a:rPr lang="de-CH" sz="1700" dirty="0" err="1" smtClean="0"/>
              <a:t>PostgreSQL</a:t>
            </a:r>
            <a:r>
              <a:rPr lang="de-CH" sz="1700" dirty="0" smtClean="0"/>
              <a:t> </a:t>
            </a:r>
            <a:r>
              <a:rPr lang="de-CH" sz="1700" dirty="0" smtClean="0"/>
              <a:t>HA Cluster evaluieren</a:t>
            </a:r>
          </a:p>
          <a:p>
            <a:r>
              <a:rPr lang="de-CH" sz="1700" dirty="0" smtClean="0"/>
              <a:t>KSGR hat Cloud First Strategie</a:t>
            </a:r>
          </a:p>
          <a:p>
            <a:r>
              <a:rPr lang="de-CH" sz="1700" dirty="0" smtClean="0"/>
              <a:t>Cloud Native Systeme bevorzugt</a:t>
            </a:r>
          </a:p>
          <a:p>
            <a:r>
              <a:rPr lang="de-CH" sz="1700" dirty="0" smtClean="0"/>
              <a:t>3 Systeme Gegenüberstellen</a:t>
            </a:r>
          </a:p>
          <a:p>
            <a:pPr lvl="1"/>
            <a:r>
              <a:rPr lang="de-CH" sz="1700" dirty="0" smtClean="0"/>
              <a:t>1 Monolithisches</a:t>
            </a:r>
          </a:p>
          <a:p>
            <a:pPr lvl="1"/>
            <a:r>
              <a:rPr lang="de-CH" sz="1700" dirty="0" smtClean="0"/>
              <a:t>2 Cloud Native / Distributed SQL</a:t>
            </a:r>
          </a:p>
          <a:p>
            <a:r>
              <a:rPr lang="de-CH" sz="1700" dirty="0" smtClean="0"/>
              <a:t>Testsystem </a:t>
            </a:r>
            <a:r>
              <a:rPr lang="de-CH" sz="1700" dirty="0" smtClean="0"/>
              <a:t>aufbauen</a:t>
            </a:r>
            <a:endParaRPr lang="de-CH" sz="1700" dirty="0" smtClean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4F6162D-03CF-496E-A2A6-C753C31345D5}" type="datetime1">
              <a:rPr lang="de-CH" smtClean="0"/>
              <a:t>12.02.2024</a:t>
            </a:fld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40C5FE49-9697-477B-A8DB-A6C6D6CEB684}" type="slidenum">
              <a:rPr lang="de-CH" smtClean="0"/>
              <a:pPr/>
              <a:t>1</a:t>
            </a:fld>
            <a:endParaRPr lang="de-CH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de-CH" sz="2000" dirty="0"/>
              <a:t>DIPLOMARBEIT </a:t>
            </a:r>
            <a:r>
              <a:rPr lang="de-CH" sz="2000" dirty="0" smtClean="0"/>
              <a:t>- VERNISSAGE - Michael Graber</a:t>
            </a:r>
            <a:endParaRPr lang="de-CH" sz="2000" dirty="0"/>
          </a:p>
        </p:txBody>
      </p:sp>
      <p:pic>
        <p:nvPicPr>
          <p:cNvPr id="19" name="Bildplatzhalter 18"/>
          <p:cNvPicPr>
            <a:picLocks noGrp="1" noChangeAspect="1"/>
          </p:cNvPicPr>
          <p:nvPr>
            <p:ph type="pic" sz="quarter" idx="3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1" r="7391"/>
          <a:stretch>
            <a:fillRect/>
          </a:stretch>
        </p:blipFill>
        <p:spPr>
          <a:xfrm>
            <a:off x="179512" y="3671494"/>
            <a:ext cx="8785225" cy="1254125"/>
          </a:xfrm>
        </p:spPr>
      </p:pic>
      <p:pic>
        <p:nvPicPr>
          <p:cNvPr id="35" name="Bildplatzhalter 34"/>
          <p:cNvPicPr>
            <a:picLocks noGrp="1" noChangeAspect="1"/>
          </p:cNvPicPr>
          <p:nvPr>
            <p:ph type="pic" sz="quarter" idx="3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" b="817"/>
          <a:stretch>
            <a:fillRect/>
          </a:stretch>
        </p:blipFill>
        <p:spPr>
          <a:xfrm>
            <a:off x="2268538" y="771525"/>
            <a:ext cx="2428875" cy="2592388"/>
          </a:xfrm>
        </p:spPr>
      </p:pic>
      <p:pic>
        <p:nvPicPr>
          <p:cNvPr id="38" name="Bildplatzhalter 37"/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" r="42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897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1_Start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3F265D7C-3625-4804-93B3-D8406D64F779}"/>
    </a:ext>
  </a:extLst>
</a:theme>
</file>

<file path=ppt/theme/theme2.xml><?xml version="1.0" encoding="utf-8"?>
<a:theme xmlns:a="http://schemas.openxmlformats.org/drawingml/2006/main" name="2_Trennfolien / Untertitel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/>
      <a:lstStyle>
        <a:defPPr>
          <a:defRPr dirty="0" smtClean="0">
            <a:cs typeface="Arial Black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269DB9E2-C72D-4453-9124-5C49E8C577F2}"/>
    </a:ext>
  </a:extLst>
</a:theme>
</file>

<file path=ppt/theme/theme3.xml><?xml version="1.0" encoding="utf-8"?>
<a:theme xmlns:a="http://schemas.openxmlformats.org/drawingml/2006/main" name="3_Inhaltsfolien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646464"/>
      </a:lt2>
      <a:accent1>
        <a:srgbClr val="969696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Kantonsspital Graubü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42EC629A-D630-472B-A365-9CB2BF99F96D}"/>
    </a:ext>
  </a:extLst>
</a:theme>
</file>

<file path=ppt/theme/theme4.xml><?xml version="1.0" encoding="utf-8"?>
<a:theme xmlns:a="http://schemas.openxmlformats.org/drawingml/2006/main" name="4_Danke und Abschluss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tabLst>
            <a:tab pos="2871788" algn="l"/>
          </a:tabLst>
          <a:defRPr sz="1600" noProof="0" dirty="0" smtClean="0">
            <a:solidFill>
              <a:srgbClr val="50505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5C306D50-1128-4846-B7DC-A228EEAD6A73}" vid="{7099213B-CD55-443F-9F95-63B5E27AB96D}"/>
    </a:ext>
  </a:extLst>
</a:theme>
</file>

<file path=ppt/theme/theme5.xml><?xml version="1.0" encoding="utf-8"?>
<a:theme xmlns:a="http://schemas.openxmlformats.org/drawingml/2006/main" name="5_Schlussfolie">
  <a:themeElements>
    <a:clrScheme name="KSGR_18.01.2022">
      <a:dk1>
        <a:srgbClr val="3C3C3C"/>
      </a:dk1>
      <a:lt1>
        <a:srgbClr val="FFFFFF"/>
      </a:lt1>
      <a:dk2>
        <a:srgbClr val="C60219"/>
      </a:dk2>
      <a:lt2>
        <a:srgbClr val="969696"/>
      </a:lt2>
      <a:accent1>
        <a:srgbClr val="3C3C3C"/>
      </a:accent1>
      <a:accent2>
        <a:srgbClr val="58A291"/>
      </a:accent2>
      <a:accent3>
        <a:srgbClr val="4E769C"/>
      </a:accent3>
      <a:accent4>
        <a:srgbClr val="F2A900"/>
      </a:accent4>
      <a:accent5>
        <a:srgbClr val="115740"/>
      </a:accent5>
      <a:accent6>
        <a:srgbClr val="A45248"/>
      </a:accent6>
      <a:hlink>
        <a:srgbClr val="000000"/>
      </a:hlink>
      <a:folHlink>
        <a:srgbClr val="505050"/>
      </a:folHlink>
    </a:clrScheme>
    <a:fontScheme name="Hirsland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2" id="{5C306D50-1128-4846-B7DC-A228EEAD6A73}" vid="{9D6E94EF-FBB9-4100-B56C-7E31CEE182CA}"/>
    </a:ext>
  </a:extLst>
</a:theme>
</file>

<file path=ppt/theme/theme6.xml><?xml version="1.0" encoding="utf-8"?>
<a:theme xmlns:a="http://schemas.openxmlformats.org/drawingml/2006/main" name="Larissa">
  <a:themeElements>
    <a:clrScheme name="HI Präsentationen">
      <a:dk1>
        <a:srgbClr val="938880"/>
      </a:dk1>
      <a:lt1>
        <a:srgbClr val="FFFFFF"/>
      </a:lt1>
      <a:dk2>
        <a:srgbClr val="938880"/>
      </a:dk2>
      <a:lt2>
        <a:srgbClr val="FFFFFF"/>
      </a:lt2>
      <a:accent1>
        <a:srgbClr val="B6ADA5"/>
      </a:accent1>
      <a:accent2>
        <a:srgbClr val="F7A300"/>
      </a:accent2>
      <a:accent3>
        <a:srgbClr val="534C46"/>
      </a:accent3>
      <a:accent4>
        <a:srgbClr val="19AE8A"/>
      </a:accent4>
      <a:accent5>
        <a:srgbClr val="9CB23A"/>
      </a:accent5>
      <a:accent6>
        <a:srgbClr val="72665B"/>
      </a:accent6>
      <a:hlink>
        <a:srgbClr val="FCBF1D"/>
      </a:hlink>
      <a:folHlink>
        <a:srgbClr val="D0CAC6"/>
      </a:folHlink>
    </a:clrScheme>
    <a:fontScheme name="HI Präsentation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ecb7c269bf34c129785a66d6edae1f8 xmlns="0e25eb8b-5385-4cf3-8cf7-c1d8be00ad40">
      <Terms xmlns="http://schemas.microsoft.com/office/infopath/2007/PartnerControls"/>
    </eecb7c269bf34c129785a66d6edae1f8>
    <TaxCatchAll xmlns="0e25eb8b-5385-4cf3-8cf7-c1d8be00ad40"/>
    <CMQuellseiteAbteilung xmlns="0e25eb8b-5385-4cf3-8cf7-c1d8be00ad40">Unternehmenskommunikation</CMQuellseiteAbteilung>
    <TaxKeywordTaxHTField xmlns="0e25eb8b-5385-4cf3-8cf7-c1d8be00ad40">
      <Terms xmlns="http://schemas.microsoft.com/office/infopath/2007/PartnerControls"/>
    </TaxKeywordTaxHTField>
    <CMAbteliungZuordnung xmlns="0e25eb8b-5385-4cf3-8cf7-c1d8be00ad40">D0 Direktion</CMAbteliungZuordnung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Firmendokument" ma:contentTypeID="0x010100454A6ED65754244E90CEE0F2BBD509B4010037230DE97AD5C44FB6B3590407E1BD7C" ma:contentTypeVersion="6" ma:contentTypeDescription="" ma:contentTypeScope="" ma:versionID="fd419cb1d68916a41388cbfad1438365">
  <xsd:schema xmlns:xsd="http://www.w3.org/2001/XMLSchema" xmlns:xs="http://www.w3.org/2001/XMLSchema" xmlns:p="http://schemas.microsoft.com/office/2006/metadata/properties" xmlns:ns2="0e25eb8b-5385-4cf3-8cf7-c1d8be00ad40" targetNamespace="http://schemas.microsoft.com/office/2006/metadata/properties" ma:root="true" ma:fieldsID="072c56f779ac24f9622f5857a7822e47" ns2:_="">
    <xsd:import namespace="0e25eb8b-5385-4cf3-8cf7-c1d8be00ad40"/>
    <xsd:element name="properties">
      <xsd:complexType>
        <xsd:sequence>
          <xsd:element name="documentManagement">
            <xsd:complexType>
              <xsd:all>
                <xsd:element ref="ns2:eecb7c269bf34c129785a66d6edae1f8" minOccurs="0"/>
                <xsd:element ref="ns2:TaxCatchAll" minOccurs="0"/>
                <xsd:element ref="ns2:TaxCatchAllLabel" minOccurs="0"/>
                <xsd:element ref="ns2:CMQuellseiteAbteilung" minOccurs="0"/>
                <xsd:element ref="ns2:CMAbteliungZuordnung" minOccurs="0"/>
                <xsd:element ref="ns2:TaxKeywordTaxHTField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25eb8b-5385-4cf3-8cf7-c1d8be00ad40" elementFormDefault="qualified">
    <xsd:import namespace="http://schemas.microsoft.com/office/2006/documentManagement/types"/>
    <xsd:import namespace="http://schemas.microsoft.com/office/infopath/2007/PartnerControls"/>
    <xsd:element name="eecb7c269bf34c129785a66d6edae1f8" ma:index="8" nillable="true" ma:taxonomy="true" ma:internalName="eecb7c269bf34c129785a66d6edae1f8" ma:taxonomyFieldName="CMAbteilungAnzeigenbei" ma:displayName="Anzeigen bei" ma:default="" ma:fieldId="{eecb7c26-9bf3-4c12-9785-a66d6edae1f8}" ma:taxonomyMulti="true" ma:sspId="627501f1-b3e1-4950-8255-a6014e981ef5" ma:termSetId="413169ef-3665-4dff-aeeb-5e1465db940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iespalte &quot;Alle abfangen&quot;" ma:description="" ma:hidden="true" ma:list="{9edca37c-f0b2-429e-b2d8-c4facf2eea79}" ma:internalName="TaxCatchAll" ma:readOnly="false" ma:showField="CatchAllData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iespalte &quot;Alle abfangen&quot;1" ma:description="" ma:hidden="true" ma:list="{9edca37c-f0b2-429e-b2d8-c4facf2eea79}" ma:internalName="TaxCatchAllLabel" ma:readOnly="true" ma:showField="CatchAllDataLabel" ma:web="45591a7d-caf3-41cb-9783-939eb01db8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CMQuellseiteAbteilung" ma:index="12" nillable="true" ma:displayName="Quellseite" ma:internalName="CMQuellseiteAbteilung">
      <xsd:simpleType>
        <xsd:restriction base="dms:Note"/>
      </xsd:simpleType>
    </xsd:element>
    <xsd:element name="CMAbteliungZuordnung" ma:index="13" nillable="true" ma:displayName="Zuordnung" ma:internalName="CMAbteliungZuordnung">
      <xsd:simpleType>
        <xsd:restriction base="dms:Note"/>
      </xsd:simpleType>
    </xsd:element>
    <xsd:element name="TaxKeywordTaxHTField" ma:index="15" nillable="true" ma:taxonomy="true" ma:internalName="TaxKeywordTaxHTField" ma:taxonomyFieldName="TaxKeyword" ma:displayName="Unternehmensstichwörter" ma:fieldId="{23f27201-bee3-471e-b2e7-b64fd8b7ca38}" ma:taxonomyMulti="true" ma:sspId="627501f1-b3e1-4950-8255-a6014e981ef5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SharedWithUsers" ma:index="16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42B808-FDB5-4B27-9922-F214DD35A9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CB1536-260A-4B38-9C54-4C0D1495A523}">
  <ds:schemaRefs>
    <ds:schemaRef ds:uri="0e25eb8b-5385-4cf3-8cf7-c1d8be00ad40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E79F7E7-9F59-401F-8A32-2DB516F0CF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25eb8b-5385-4cf3-8cf7-c1d8be00ad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 Präsentation KSGR_V2 überarbeitete Version_20210915</Template>
  <TotalTime>0</TotalTime>
  <Words>39</Words>
  <Application>Microsoft Office PowerPoint</Application>
  <PresentationFormat>Bildschirmpräsentation (16:9)</PresentationFormat>
  <Paragraphs>11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1</vt:i4>
      </vt:variant>
    </vt:vector>
  </HeadingPairs>
  <TitlesOfParts>
    <vt:vector size="10" baseType="lpstr">
      <vt:lpstr>ＭＳ Ｐゴシック</vt:lpstr>
      <vt:lpstr>Arial</vt:lpstr>
      <vt:lpstr>Arial  </vt:lpstr>
      <vt:lpstr>Arial Black</vt:lpstr>
      <vt:lpstr>1_Startfolien</vt:lpstr>
      <vt:lpstr>2_Trennfolien / Untertitel</vt:lpstr>
      <vt:lpstr>3_Inhaltsfolien</vt:lpstr>
      <vt:lpstr>4_Danke und Abschluss</vt:lpstr>
      <vt:lpstr>5_Schlussfolie</vt:lpstr>
      <vt:lpstr>PowerPoint-Präsentation</vt:lpstr>
    </vt:vector>
  </TitlesOfParts>
  <Company>Kantonsspital Graubünden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Zindel Petra</dc:creator>
  <cp:keywords/>
  <cp:lastModifiedBy>Graber Michael</cp:lastModifiedBy>
  <cp:revision>54</cp:revision>
  <dcterms:created xsi:type="dcterms:W3CDTF">2021-09-20T14:02:05Z</dcterms:created>
  <dcterms:modified xsi:type="dcterms:W3CDTF">2024-02-12T17:25:57Z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0x010100454A6ED65754244E90CEE0F2BBD509B4010037230DE97AD5C44FB6B3590407E1BD7C</vt:lpwstr>
  </property>
  <property fmtid="{D5CDD505-2E9C-101B-9397-08002B2CF9AE}" pid="3" name="_dlc_DocIdItemGuid">
    <vt:lpwstr>229345b0-663e-437c-b266-7718abcdf71d</vt:lpwstr>
  </property>
  <property fmtid="{D5CDD505-2E9C-101B-9397-08002B2CF9AE}" pid="4" name="TaxKeyword">
    <vt:lpwstr/>
  </property>
  <property fmtid="{D5CDD505-2E9C-101B-9397-08002B2CF9AE}" pid="5" name="gwDocumentType">
    <vt:lpwstr/>
  </property>
  <property fmtid="{D5CDD505-2E9C-101B-9397-08002B2CF9AE}" pid="6" name="CMAbteilungAnzeigenbei">
    <vt:lpwstr/>
  </property>
</Properties>
</file>

<file path=docProps/thumbnail.jpeg>
</file>